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8" r:id="rId2"/>
    <p:sldId id="260" r:id="rId3"/>
    <p:sldId id="257" r:id="rId4"/>
    <p:sldId id="259" r:id="rId5"/>
    <p:sldId id="261" r:id="rId6"/>
    <p:sldId id="276" r:id="rId7"/>
    <p:sldId id="271" r:id="rId8"/>
    <p:sldId id="262" r:id="rId9"/>
    <p:sldId id="263" r:id="rId10"/>
    <p:sldId id="264" r:id="rId11"/>
    <p:sldId id="272" r:id="rId12"/>
    <p:sldId id="265" r:id="rId13"/>
    <p:sldId id="277" r:id="rId14"/>
    <p:sldId id="266" r:id="rId15"/>
    <p:sldId id="273" r:id="rId16"/>
    <p:sldId id="267" r:id="rId17"/>
    <p:sldId id="278" r:id="rId18"/>
    <p:sldId id="268" r:id="rId19"/>
    <p:sldId id="275" r:id="rId20"/>
    <p:sldId id="269" r:id="rId21"/>
    <p:sldId id="279" r:id="rId22"/>
    <p:sldId id="270" r:id="rId23"/>
    <p:sldId id="281"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6"/>
    <a:srgbClr val="E7E7E7"/>
    <a:srgbClr val="F8D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721"/>
    <p:restoredTop sz="74689"/>
  </p:normalViewPr>
  <p:slideViewPr>
    <p:cSldViewPr snapToGrid="0" snapToObjects="1">
      <p:cViewPr varScale="1">
        <p:scale>
          <a:sx n="51" d="100"/>
          <a:sy n="51" d="100"/>
        </p:scale>
        <p:origin x="208"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endParaRPr lang="en-US"/>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8">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8">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8">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8">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8">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5" presStyleCnt="8">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6" presStyleCnt="8">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7" presStyleCnt="8">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494" y="1288245"/>
          <a:ext cx="2985048" cy="119401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dirty="0"/>
            <a:t>Confirm NEK1 as Activator of HH Signaling</a:t>
          </a:r>
        </a:p>
      </dsp:txBody>
      <dsp:txXfrm>
        <a:off x="598504" y="1288245"/>
        <a:ext cx="1791029" cy="1194019"/>
      </dsp:txXfrm>
    </dsp:sp>
    <dsp:sp modelId="{E155AE47-CF22-D54A-9670-080472857681}">
      <dsp:nvSpPr>
        <dsp:cNvPr id="0" name=""/>
        <dsp:cNvSpPr/>
      </dsp:nvSpPr>
      <dsp:spPr>
        <a:xfrm>
          <a:off x="2598486" y="1389737"/>
          <a:ext cx="2477590" cy="991036"/>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094004" y="1389737"/>
        <a:ext cx="1486554" cy="991036"/>
      </dsp:txXfrm>
    </dsp:sp>
    <dsp:sp modelId="{5C60C318-F4CB-7D4F-BECB-4568E3991F0F}">
      <dsp:nvSpPr>
        <dsp:cNvPr id="0" name=""/>
        <dsp:cNvSpPr/>
      </dsp:nvSpPr>
      <dsp:spPr>
        <a:xfrm>
          <a:off x="4729214" y="1389737"/>
          <a:ext cx="2477590" cy="991036"/>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24732" y="1389737"/>
        <a:ext cx="1486554" cy="991036"/>
      </dsp:txXfrm>
    </dsp:sp>
    <dsp:sp modelId="{4D95CA98-C673-B341-8E7F-0E421A2EB1B5}">
      <dsp:nvSpPr>
        <dsp:cNvPr id="0" name=""/>
        <dsp:cNvSpPr/>
      </dsp:nvSpPr>
      <dsp:spPr>
        <a:xfrm>
          <a:off x="6859942" y="1389737"/>
          <a:ext cx="2477590" cy="991036"/>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355460" y="1389737"/>
        <a:ext cx="1486554" cy="991036"/>
      </dsp:txXfrm>
    </dsp:sp>
    <dsp:sp modelId="{7690F0AF-5E77-A048-9EE3-F9A2BF0C1067}">
      <dsp:nvSpPr>
        <dsp:cNvPr id="0" name=""/>
        <dsp:cNvSpPr/>
      </dsp:nvSpPr>
      <dsp:spPr>
        <a:xfrm>
          <a:off x="8990669" y="1389737"/>
          <a:ext cx="2477590" cy="991036"/>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486187" y="1389737"/>
        <a:ext cx="1486554" cy="991036"/>
      </dsp:txXfrm>
    </dsp:sp>
    <dsp:sp modelId="{40A2FB53-285F-4040-8D5B-657FC74CE752}">
      <dsp:nvSpPr>
        <dsp:cNvPr id="0" name=""/>
        <dsp:cNvSpPr/>
      </dsp:nvSpPr>
      <dsp:spPr>
        <a:xfrm>
          <a:off x="1494" y="2649427"/>
          <a:ext cx="2985048" cy="119401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dirty="0"/>
            <a:t>Investigate GLI Activation by NEK1</a:t>
          </a:r>
        </a:p>
      </dsp:txBody>
      <dsp:txXfrm>
        <a:off x="598504" y="2649427"/>
        <a:ext cx="1791029" cy="1194019"/>
      </dsp:txXfrm>
    </dsp:sp>
    <dsp:sp modelId="{45DD3940-FE74-1F41-AE63-85DE660F3411}">
      <dsp:nvSpPr>
        <dsp:cNvPr id="0" name=""/>
        <dsp:cNvSpPr/>
      </dsp:nvSpPr>
      <dsp:spPr>
        <a:xfrm>
          <a:off x="2598486" y="2750919"/>
          <a:ext cx="2477590" cy="991036"/>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3094004" y="2750919"/>
        <a:ext cx="1486554" cy="991036"/>
      </dsp:txXfrm>
    </dsp:sp>
    <dsp:sp modelId="{1CF836BE-435A-D74B-801A-26A3D835FB45}">
      <dsp:nvSpPr>
        <dsp:cNvPr id="0" name=""/>
        <dsp:cNvSpPr/>
      </dsp:nvSpPr>
      <dsp:spPr>
        <a:xfrm>
          <a:off x="1494" y="4010609"/>
          <a:ext cx="2985048" cy="1194019"/>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14605" rIns="0" bIns="14605" numCol="1" spcCol="1270" anchor="ctr" anchorCtr="0">
          <a:noAutofit/>
        </a:bodyPr>
        <a:lstStyle/>
        <a:p>
          <a:pPr marL="0" lvl="0" indent="0" algn="ctr" defTabSz="1022350">
            <a:lnSpc>
              <a:spcPct val="90000"/>
            </a:lnSpc>
            <a:spcBef>
              <a:spcPct val="0"/>
            </a:spcBef>
            <a:spcAft>
              <a:spcPct val="35000"/>
            </a:spcAft>
            <a:buNone/>
          </a:pPr>
          <a:r>
            <a:rPr lang="en-US" sz="2300" kern="1200" dirty="0"/>
            <a:t>Continue Kinase Screening </a:t>
          </a:r>
        </a:p>
      </dsp:txBody>
      <dsp:txXfrm>
        <a:off x="598504" y="4010609"/>
        <a:ext cx="1791029" cy="1194019"/>
      </dsp:txXfrm>
    </dsp:sp>
    <dsp:sp modelId="{15E01AE5-B7CA-484F-A1E7-54476D137676}">
      <dsp:nvSpPr>
        <dsp:cNvPr id="0" name=""/>
        <dsp:cNvSpPr/>
      </dsp:nvSpPr>
      <dsp:spPr>
        <a:xfrm>
          <a:off x="2598486" y="4112101"/>
          <a:ext cx="2477590" cy="991036"/>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094004" y="4112101"/>
        <a:ext cx="1486554" cy="991036"/>
      </dsp:txXfrm>
    </dsp:sp>
    <dsp:sp modelId="{CDFD2005-7750-4642-B5F0-1826EA43B50D}">
      <dsp:nvSpPr>
        <dsp:cNvPr id="0" name=""/>
        <dsp:cNvSpPr/>
      </dsp:nvSpPr>
      <dsp:spPr>
        <a:xfrm>
          <a:off x="4729214" y="4112101"/>
          <a:ext cx="2477590" cy="991036"/>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24732" y="4112101"/>
        <a:ext cx="1486554" cy="991036"/>
      </dsp:txXfrm>
    </dsp:sp>
    <dsp:sp modelId="{AA00E2AF-30B7-0D42-9287-0184521150AA}">
      <dsp:nvSpPr>
        <dsp:cNvPr id="0" name=""/>
        <dsp:cNvSpPr/>
      </dsp:nvSpPr>
      <dsp:spPr>
        <a:xfrm>
          <a:off x="6859942" y="4112101"/>
          <a:ext cx="2477590" cy="991036"/>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355460" y="4112101"/>
        <a:ext cx="1486554" cy="991036"/>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2.jpeg>
</file>

<file path=ppt/media/image13.jpeg>
</file>

<file path=ppt/media/image15.tiff>
</file>

<file path=ppt/media/image2.png>
</file>

<file path=ppt/media/image3.png>
</file>

<file path=ppt/media/image4.pn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FC47A-10DE-424C-9565-E3232329B427}"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05CE2-C150-674A-BE68-EDFD3723B347}" type="slidenum">
              <a:rPr lang="en-US" smtClean="0"/>
              <a:t>‹#›</a:t>
            </a:fld>
            <a:endParaRPr lang="en-US"/>
          </a:p>
        </p:txBody>
      </p:sp>
    </p:spTree>
    <p:extLst>
      <p:ext uri="{BB962C8B-B14F-4D97-AF65-F5344CB8AC3E}">
        <p14:creationId xmlns:p14="http://schemas.microsoft.com/office/powerpoint/2010/main" val="2845616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which is critical in development in the primary cilia of a cell.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91923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2192557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806995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70861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17935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2619371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18</a:t>
            </a:fld>
            <a:endParaRPr lang="en-US"/>
          </a:p>
        </p:txBody>
      </p:sp>
    </p:spTree>
    <p:extLst>
      <p:ext uri="{BB962C8B-B14F-4D97-AF65-F5344CB8AC3E}">
        <p14:creationId xmlns:p14="http://schemas.microsoft.com/office/powerpoint/2010/main" val="1102422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20</a:t>
            </a:fld>
            <a:endParaRPr lang="en-US"/>
          </a:p>
        </p:txBody>
      </p:sp>
    </p:spTree>
    <p:extLst>
      <p:ext uri="{BB962C8B-B14F-4D97-AF65-F5344CB8AC3E}">
        <p14:creationId xmlns:p14="http://schemas.microsoft.com/office/powerpoint/2010/main" val="4011516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21</a:t>
            </a:fld>
            <a:endParaRPr lang="en-US"/>
          </a:p>
        </p:txBody>
      </p:sp>
    </p:spTree>
    <p:extLst>
      <p:ext uri="{BB962C8B-B14F-4D97-AF65-F5344CB8AC3E}">
        <p14:creationId xmlns:p14="http://schemas.microsoft.com/office/powerpoint/2010/main" val="2092167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Hedgehog pathway is being activated by </a:t>
            </a:r>
            <a:r>
              <a:rPr lang="en-US" dirty="0" err="1"/>
              <a:t>Gli</a:t>
            </a:r>
            <a:r>
              <a:rPr lang="en-US" dirty="0"/>
              <a:t> by knocking down GLI with ShRNA or CRISPR and treating with NEK inhibitor to and measuring the GLI expression. </a:t>
            </a:r>
          </a:p>
        </p:txBody>
      </p:sp>
      <p:sp>
        <p:nvSpPr>
          <p:cNvPr id="4" name="Slide Number Placeholder 3"/>
          <p:cNvSpPr>
            <a:spLocks noGrp="1"/>
          </p:cNvSpPr>
          <p:nvPr>
            <p:ph type="sldNum" sz="quarter" idx="5"/>
          </p:nvPr>
        </p:nvSpPr>
        <p:spPr/>
        <p:txBody>
          <a:bodyPr/>
          <a:lstStyle/>
          <a:p>
            <a:fld id="{C9C05CE2-C150-674A-BE68-EDFD3723B347}" type="slidenum">
              <a:rPr lang="en-US" smtClean="0"/>
              <a:t>22</a:t>
            </a:fld>
            <a:endParaRPr lang="en-US"/>
          </a:p>
        </p:txBody>
      </p:sp>
    </p:spTree>
    <p:extLst>
      <p:ext uri="{BB962C8B-B14F-4D97-AF65-F5344CB8AC3E}">
        <p14:creationId xmlns:p14="http://schemas.microsoft.com/office/powerpoint/2010/main" val="32563626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Hedgehog pathway is being activated by </a:t>
            </a:r>
            <a:r>
              <a:rPr lang="en-US" dirty="0" err="1"/>
              <a:t>Gli</a:t>
            </a:r>
            <a:r>
              <a:rPr lang="en-US" dirty="0"/>
              <a:t> by knocking down GLI with ShRNA or CRISPR and treating with NEK inhibitor to and measuring the GLI expression.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23</a:t>
            </a:fld>
            <a:endParaRPr lang="en-US"/>
          </a:p>
        </p:txBody>
      </p:sp>
    </p:spTree>
    <p:extLst>
      <p:ext uri="{BB962C8B-B14F-4D97-AF65-F5344CB8AC3E}">
        <p14:creationId xmlns:p14="http://schemas.microsoft.com/office/powerpoint/2010/main" val="273589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346635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218879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84920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72060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221847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388476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69819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a:p>
            <a:r>
              <a:rPr lang="en-US" dirty="0"/>
              <a:t>BCC not the best to do this with because they have developed resistance over time, but if we wanted to look at general cytotoxicity would use a mouse Keratinocyte line but because no real effect in BCCs, no need to look at the general cytotoxicity. </a:t>
            </a:r>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876378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2307-912D-0341-B8F9-A21CF8E2FB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A8C0A8-C38E-C541-9D72-B6EA444AF7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19EEC8-6CF1-E047-BB0A-88899C64CBC5}"/>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44CB122-7ED5-B948-9BB4-AEF92CBD81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4739D-685C-A14F-9989-28BAC8F194C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6366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68BE-2694-2F40-96D6-EDC3A9843A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0691C2-1BC6-7B4F-B9CC-279C234DD7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6A7F14-C99E-9C4F-B2F2-B3B384576D1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69FA03A-71A8-0449-8E44-536D08E11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82013-0D1F-5E44-AFF1-F0B0D19E1BF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51004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A477F4-57ED-9041-9C4E-D8040EB8C9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29494F-DEF1-AF43-BB08-938AA8A0C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FA3ED-2094-0A48-99BC-B4F06084E9C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1A9EDA8F-005F-5641-9C95-9CF8CE3B5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346AD-819C-0341-9BFB-56FE1071FB1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17685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466A-C2F4-D440-838D-604EF67B4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AE2A7-9F54-ED42-8444-3EF1A66A6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20DD4-6C26-284E-A5F0-0F7A9C2B5A32}"/>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A1F1093F-09CB-3E4B-9424-A01F2E650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1FB0D-8513-4148-B0CC-CC6FBC25AD55}"/>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23023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66A5-0840-3247-B25E-98F8AFEA70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C95EBB-0C83-244B-A08D-2560CFDA46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413E-3CD0-AD4B-BE41-8DBC4510FE0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3D75CAA2-FDCB-1A4E-A59A-A48BC2137B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D5EE4-9C6C-6944-A3E1-F3D31FBE0511}"/>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88946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06B9-B4D4-4543-A7BD-70A70B3E3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F9017-0342-4F49-AB41-5EA4302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1A8D1A-4992-BF4E-BE1F-DA1AD32627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98DFB2-C156-7848-A4B7-F75CCEC526BF}"/>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A9CFF3DB-0967-264C-81BC-6735049BB4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57AD3C-7AF2-ED40-A533-5B3C881491F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33337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4F32-5D93-2B43-889A-868401BA47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B12BF-2B51-9248-B299-D14449F69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B789-71D4-554C-BDD1-B4148E2D3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4D7B4-E93C-704B-A7B6-42E36C14C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EEA115-3A18-8A40-88CA-B2A44D4682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5816C4-E34D-E949-BA91-2A1B642B318C}"/>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8" name="Footer Placeholder 7">
            <a:extLst>
              <a:ext uri="{FF2B5EF4-FFF2-40B4-BE49-F238E27FC236}">
                <a16:creationId xmlns:a16="http://schemas.microsoft.com/office/drawing/2014/main" id="{83971702-52E1-3641-9503-3380B24356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EDE79E-AAA6-9A4A-BEC3-5847D116919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164731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E1DB-D2B4-7949-873C-CF3583A6CC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15AC41-92C5-5049-A932-C90B443FA134}"/>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4" name="Footer Placeholder 3">
            <a:extLst>
              <a:ext uri="{FF2B5EF4-FFF2-40B4-BE49-F238E27FC236}">
                <a16:creationId xmlns:a16="http://schemas.microsoft.com/office/drawing/2014/main" id="{53E3DC21-4085-F444-B642-2D5FE4823D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971C8-B53B-D04C-8794-C2C40948D91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561519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F829A5-D138-7545-B50E-043CD6C2A89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3" name="Footer Placeholder 2">
            <a:extLst>
              <a:ext uri="{FF2B5EF4-FFF2-40B4-BE49-F238E27FC236}">
                <a16:creationId xmlns:a16="http://schemas.microsoft.com/office/drawing/2014/main" id="{074D0926-A10B-AF43-8727-A214E1562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8F96B-E91D-6043-BDF0-931279402D54}"/>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77363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A0C73-6496-9D4C-8406-FFC846840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5F4ECC-BD7A-A940-9D21-1DC0E2CA62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167A2F-EE97-2F4D-9524-317CCD74D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A9511-E09A-6448-8280-B9AFD540A9D8}"/>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279C0666-13E6-E840-8C01-39D9671F1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057D00-0D73-AE46-8525-DE3D8A313D4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11639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54F5-374E-1342-81A5-92004BAD2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5AEC94-F2DA-4044-9291-4A1C8970C1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D13C6-B5F3-084B-9A8C-7AF9E2A129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7BD11-EC88-2649-98AF-965207810E7B}"/>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7331C63C-6A88-8743-AAEC-469C8DC2D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B4D3C-A0BE-074E-95D2-24A8EE73AE39}"/>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58596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4E897A-9066-1246-84A1-99A43EEDC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0D11B-A399-914E-8CEA-75006B6CB6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0A366-A808-8B4D-B35B-526D82538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CF250604-2001-CD42-AD1C-3D9AF75D15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37955-39D8-2648-B311-4964F7361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7F2D3B-78E5-6D48-9386-D5A7C64B71E8}" type="slidenum">
              <a:rPr lang="en-US" smtClean="0"/>
              <a:t>‹#›</a:t>
            </a:fld>
            <a:endParaRPr lang="en-US"/>
          </a:p>
        </p:txBody>
      </p:sp>
    </p:spTree>
    <p:extLst>
      <p:ext uri="{BB962C8B-B14F-4D97-AF65-F5344CB8AC3E}">
        <p14:creationId xmlns:p14="http://schemas.microsoft.com/office/powerpoint/2010/main" val="825519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solidFill>
                  <a:srgbClr val="FFFFFF"/>
                </a:solidFill>
                <a:latin typeface="Cambria" panose="02040503050406030204" pitchFamily="18" charset="0"/>
              </a:rPr>
              <a:t>Paige Halas</a:t>
            </a:r>
          </a:p>
          <a:p>
            <a:r>
              <a:rPr lang="en-US" dirty="0">
                <a:solidFill>
                  <a:srgbClr val="FFFFFF"/>
                </a:solidFill>
                <a:latin typeface="Cambria" panose="02040503050406030204" pitchFamily="18" charset="0"/>
              </a:rPr>
              <a:t>Atwood Lab Rotation Wrap Up</a:t>
            </a:r>
          </a:p>
          <a:p>
            <a:r>
              <a:rPr lang="en-US" dirty="0">
                <a:solidFill>
                  <a:srgbClr val="FFFFFF"/>
                </a:solidFill>
                <a:latin typeface="Cambria" panose="02040503050406030204" pitchFamily="18" charset="0"/>
              </a:rPr>
              <a:t>December 6, 2019</a:t>
            </a:r>
          </a:p>
        </p:txBody>
      </p:sp>
    </p:spTree>
    <p:extLst>
      <p:ext uri="{BB962C8B-B14F-4D97-AF65-F5344CB8AC3E}">
        <p14:creationId xmlns:p14="http://schemas.microsoft.com/office/powerpoint/2010/main" val="2031362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Tree>
    <p:extLst>
      <p:ext uri="{BB962C8B-B14F-4D97-AF65-F5344CB8AC3E}">
        <p14:creationId xmlns:p14="http://schemas.microsoft.com/office/powerpoint/2010/main" val="9396918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Tree>
    <p:extLst>
      <p:ext uri="{BB962C8B-B14F-4D97-AF65-F5344CB8AC3E}">
        <p14:creationId xmlns:p14="http://schemas.microsoft.com/office/powerpoint/2010/main" val="267674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8414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04451268"/>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2920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92697" y="1878305"/>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24877" y="1884589"/>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Tree>
    <p:extLst>
      <p:ext uri="{BB962C8B-B14F-4D97-AF65-F5344CB8AC3E}">
        <p14:creationId xmlns:p14="http://schemas.microsoft.com/office/powerpoint/2010/main" val="523728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4215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298443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40039245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240143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Tree>
    <p:extLst>
      <p:ext uri="{BB962C8B-B14F-4D97-AF65-F5344CB8AC3E}">
        <p14:creationId xmlns:p14="http://schemas.microsoft.com/office/powerpoint/2010/main" val="33019173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375776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extLst>
              <p:ext uri="{D42A27DB-BD31-4B8C-83A1-F6EECF244321}">
                <p14:modId xmlns:p14="http://schemas.microsoft.com/office/powerpoint/2010/main" val="1361593993"/>
              </p:ext>
            </p:extLst>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237811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3355548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454198494"/>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80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D533-634D-A64D-A809-CCBE4632AACB}"/>
              </a:ext>
            </a:extLst>
          </p:cNvPr>
          <p:cNvSpPr>
            <a:spLocks noGrp="1"/>
          </p:cNvSpPr>
          <p:nvPr>
            <p:ph type="title"/>
          </p:nvPr>
        </p:nvSpPr>
        <p:spPr/>
        <p:txBody>
          <a:bodyPr/>
          <a:lstStyle/>
          <a:p>
            <a:r>
              <a:rPr lang="en-US" dirty="0">
                <a:latin typeface="Cambria" panose="02040503050406030204" pitchFamily="18" charset="0"/>
              </a:rPr>
              <a:t>Future Directions </a:t>
            </a:r>
          </a:p>
        </p:txBody>
      </p:sp>
      <p:sp>
        <p:nvSpPr>
          <p:cNvPr id="3" name="Content Placeholder 2">
            <a:extLst>
              <a:ext uri="{FF2B5EF4-FFF2-40B4-BE49-F238E27FC236}">
                <a16:creationId xmlns:a16="http://schemas.microsoft.com/office/drawing/2014/main" id="{84624C6F-A92E-B04D-B966-77C826379B51}"/>
              </a:ext>
            </a:extLst>
          </p:cNvPr>
          <p:cNvSpPr>
            <a:spLocks noGrp="1"/>
          </p:cNvSpPr>
          <p:nvPr>
            <p:ph idx="1"/>
          </p:nvPr>
        </p:nvSpPr>
        <p:spPr/>
        <p:txBody>
          <a:bodyPr/>
          <a:lstStyle/>
          <a:p>
            <a:r>
              <a:rPr lang="en-US" dirty="0">
                <a:latin typeface="Cambria" panose="02040503050406030204" pitchFamily="18" charset="0"/>
              </a:rPr>
              <a:t>Continue Pursuit of NEK1 as Hedgehog Signaling Activator </a:t>
            </a:r>
          </a:p>
          <a:p>
            <a:pPr lvl="1"/>
            <a:r>
              <a:rPr lang="en-US" dirty="0">
                <a:latin typeface="Cambria" panose="02040503050406030204" pitchFamily="18" charset="0"/>
              </a:rPr>
              <a:t>Short Term Experiments </a:t>
            </a:r>
          </a:p>
          <a:p>
            <a:pPr lvl="2"/>
            <a:r>
              <a:rPr lang="en-US" dirty="0">
                <a:latin typeface="Cambria" panose="02040503050406030204" pitchFamily="18" charset="0"/>
              </a:rPr>
              <a:t>Increase exposure to SS/HH SS conditions </a:t>
            </a:r>
          </a:p>
          <a:p>
            <a:pPr lvl="2"/>
            <a:r>
              <a:rPr lang="en-US" dirty="0">
                <a:latin typeface="Cambria" panose="02040503050406030204" pitchFamily="18" charset="0"/>
              </a:rPr>
              <a:t>Increase range of Zinc05007751</a:t>
            </a:r>
          </a:p>
          <a:p>
            <a:pPr lvl="2"/>
            <a:r>
              <a:rPr lang="en-US" dirty="0">
                <a:latin typeface="Cambria" panose="02040503050406030204" pitchFamily="18" charset="0"/>
              </a:rPr>
              <a:t>Cytotoxicity control </a:t>
            </a:r>
          </a:p>
          <a:p>
            <a:pPr lvl="2"/>
            <a:r>
              <a:rPr lang="en-US" dirty="0">
                <a:latin typeface="Cambria" panose="02040503050406030204" pitchFamily="18" charset="0"/>
              </a:rPr>
              <a:t>Confirm target of Zinc05007751 by knocking down NEK1</a:t>
            </a:r>
          </a:p>
          <a:p>
            <a:pPr lvl="1"/>
            <a:r>
              <a:rPr lang="en-US" dirty="0">
                <a:latin typeface="Cambria" panose="02040503050406030204" pitchFamily="18" charset="0"/>
              </a:rPr>
              <a:t>Long Term Experiments </a:t>
            </a:r>
          </a:p>
          <a:p>
            <a:pPr lvl="2"/>
            <a:r>
              <a:rPr lang="en-US" dirty="0">
                <a:latin typeface="Cambria" panose="02040503050406030204" pitchFamily="18" charset="0"/>
              </a:rPr>
              <a:t>Investigate if Hedgehog is being activated through GLI through knock down </a:t>
            </a:r>
          </a:p>
          <a:p>
            <a:pPr lvl="2"/>
            <a:r>
              <a:rPr lang="en-US" dirty="0">
                <a:latin typeface="Cambria" panose="02040503050406030204" pitchFamily="18" charset="0"/>
              </a:rPr>
              <a:t>Determine how GLI is being activated  by NEK1</a:t>
            </a:r>
          </a:p>
          <a:p>
            <a:r>
              <a:rPr lang="en-US" dirty="0">
                <a:latin typeface="Cambria" panose="02040503050406030204" pitchFamily="18" charset="0"/>
              </a:rPr>
              <a:t>Screen a larger amount of kinases for their activity on the Hedgehog Signaling Pathway</a:t>
            </a: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254626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3512428401"/>
              </p:ext>
            </p:extLst>
          </p:nvPr>
        </p:nvGraphicFramePr>
        <p:xfrm>
          <a:off x="361122" y="722934"/>
          <a:ext cx="11469755" cy="6492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499698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b="1" dirty="0">
                <a:latin typeface="Cambria" panose="02040503050406030204" pitchFamily="18" charset="0"/>
              </a:rPr>
              <a:t>Scott Atwood, PhD</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166412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7" name="Rectangle 6">
            <a:extLst>
              <a:ext uri="{FF2B5EF4-FFF2-40B4-BE49-F238E27FC236}">
                <a16:creationId xmlns:a16="http://schemas.microsoft.com/office/drawing/2014/main" id="{592CE4D1-3496-1C43-9458-594DA489537F}"/>
              </a:ext>
            </a:extLst>
          </p:cNvPr>
          <p:cNvSpPr/>
          <p:nvPr/>
        </p:nvSpPr>
        <p:spPr>
          <a:xfrm>
            <a:off x="5940477" y="1602647"/>
            <a:ext cx="3245918" cy="48000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83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Tree>
    <p:extLst>
      <p:ext uri="{BB962C8B-B14F-4D97-AF65-F5344CB8AC3E}">
        <p14:creationId xmlns:p14="http://schemas.microsoft.com/office/powerpoint/2010/main" val="1798023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734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2 7">
            <a:extLst>
              <a:ext uri="{FF2B5EF4-FFF2-40B4-BE49-F238E27FC236}">
                <a16:creationId xmlns:a16="http://schemas.microsoft.com/office/drawing/2014/main" id="{92FB6611-E21B-CD48-8CB5-0F3979500D18}"/>
              </a:ext>
            </a:extLst>
          </p:cNvPr>
          <p:cNvSpPr/>
          <p:nvPr/>
        </p:nvSpPr>
        <p:spPr>
          <a:xfrm>
            <a:off x="8388254" y="5174678"/>
            <a:ext cx="2866155" cy="1683322"/>
          </a:xfrm>
          <a:prstGeom prst="irregularSeal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BD3611-E7C0-274D-B875-204AE64F12CF}"/>
              </a:ext>
            </a:extLst>
          </p:cNvPr>
          <p:cNvSpPr txBox="1"/>
          <p:nvPr/>
        </p:nvSpPr>
        <p:spPr>
          <a:xfrm>
            <a:off x="8782498" y="5573697"/>
            <a:ext cx="1742536" cy="830997"/>
          </a:xfrm>
          <a:prstGeom prst="rect">
            <a:avLst/>
          </a:prstGeom>
          <a:noFill/>
        </p:spPr>
        <p:txBody>
          <a:bodyPr wrap="square" rtlCol="0">
            <a:spAutoFit/>
          </a:bodyPr>
          <a:lstStyle/>
          <a:p>
            <a:pPr algn="ctr"/>
            <a:r>
              <a:rPr lang="en-US" sz="2400" b="1" dirty="0">
                <a:latin typeface="Cambria" panose="02040503050406030204" pitchFamily="18" charset="0"/>
              </a:rPr>
              <a:t>Kinase</a:t>
            </a:r>
          </a:p>
          <a:p>
            <a:pPr algn="ctr"/>
            <a:r>
              <a:rPr lang="en-US" sz="2400" b="1" dirty="0">
                <a:latin typeface="Cambria" panose="02040503050406030204" pitchFamily="18" charset="0"/>
              </a:rPr>
              <a:t>Regulated</a:t>
            </a:r>
          </a:p>
        </p:txBody>
      </p:sp>
    </p:spTree>
    <p:extLst>
      <p:ext uri="{BB962C8B-B14F-4D97-AF65-F5344CB8AC3E}">
        <p14:creationId xmlns:p14="http://schemas.microsoft.com/office/powerpoint/2010/main" val="387948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0" animBg="1"/>
      <p:bldP spid="8" grpId="0" animBg="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49397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
        <p:nvSpPr>
          <p:cNvPr id="7" name="Rectangle 6">
            <a:extLst>
              <a:ext uri="{FF2B5EF4-FFF2-40B4-BE49-F238E27FC236}">
                <a16:creationId xmlns:a16="http://schemas.microsoft.com/office/drawing/2014/main" id="{77B87227-CCCD-4B4F-A532-C3DA50A8E743}"/>
              </a:ext>
            </a:extLst>
          </p:cNvPr>
          <p:cNvSpPr/>
          <p:nvPr/>
        </p:nvSpPr>
        <p:spPr>
          <a:xfrm>
            <a:off x="5348376" y="4848045"/>
            <a:ext cx="1017917" cy="53998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B4B029-3E21-514A-92BF-C2D980B6E0C2}"/>
              </a:ext>
            </a:extLst>
          </p:cNvPr>
          <p:cNvSpPr txBox="1"/>
          <p:nvPr/>
        </p:nvSpPr>
        <p:spPr>
          <a:xfrm>
            <a:off x="2471300" y="5393175"/>
            <a:ext cx="1742536" cy="830997"/>
          </a:xfrm>
          <a:prstGeom prst="rect">
            <a:avLst/>
          </a:prstGeom>
          <a:noFill/>
        </p:spPr>
        <p:txBody>
          <a:bodyPr wrap="square" rtlCol="0">
            <a:spAutoFit/>
          </a:bodyPr>
          <a:lstStyle/>
          <a:p>
            <a:pPr algn="ctr"/>
            <a:r>
              <a:rPr lang="en-US" sz="2400" b="1" dirty="0"/>
              <a:t>Kinase</a:t>
            </a:r>
          </a:p>
          <a:p>
            <a:pPr algn="ctr"/>
            <a:r>
              <a:rPr lang="en-US" sz="2400" b="1" dirty="0"/>
              <a:t>Regulated</a:t>
            </a:r>
          </a:p>
        </p:txBody>
      </p:sp>
    </p:spTree>
    <p:extLst>
      <p:ext uri="{BB962C8B-B14F-4D97-AF65-F5344CB8AC3E}">
        <p14:creationId xmlns:p14="http://schemas.microsoft.com/office/powerpoint/2010/main" val="392188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89225569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2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1" animBg="1"/>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357</TotalTime>
  <Words>2370</Words>
  <Application>Microsoft Macintosh PowerPoint</Application>
  <PresentationFormat>Widescreen</PresentationFormat>
  <Paragraphs>226</Paragraphs>
  <Slides>24</Slides>
  <Notes>19</Notes>
  <HiddenSlides>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vt:lpstr>
      <vt:lpstr>Inhibition of SMO to treat BCC </vt:lpstr>
      <vt:lpstr>Alternative Target for BCC Treatment</vt:lpstr>
      <vt:lpstr>PowerPoint Presentation</vt:lpstr>
      <vt:lpstr>Inhibition of SMO to treat BCC</vt:lpstr>
      <vt:lpstr>Kinases Predicted to be Active at Recurrent GLI Mutations</vt:lpstr>
      <vt:lpstr>MAP2K1/MEK1 inhibition does not impact Hedgehog Signaling Activation </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12</cp:revision>
  <dcterms:created xsi:type="dcterms:W3CDTF">2019-12-04T05:14:47Z</dcterms:created>
  <dcterms:modified xsi:type="dcterms:W3CDTF">2019-12-04T23:12:26Z</dcterms:modified>
</cp:coreProperties>
</file>